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620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22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885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753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9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408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016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86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96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475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450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5306C-A5F0-439A-904E-BFC25808D67B}" type="datetimeFigureOut">
              <a:rPr lang="en-US" smtClean="0"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F6122-3FE7-4547-8BDD-B4208968B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271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10087" y="577321"/>
            <a:ext cx="2606803" cy="108029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ar-SA" sz="6000" b="1" smtClean="0">
                <a:ln>
                  <a:solidFill>
                    <a:sysClr val="windowText" lastClr="000000"/>
                  </a:solidFill>
                </a:ln>
                <a:solidFill>
                  <a:srgbClr val="CC00FF"/>
                </a:solidFill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اَلدَّرْسُ الْأوَّلُ</a:t>
            </a:r>
            <a:endParaRPr lang="en-US" sz="6000" b="1">
              <a:ln>
                <a:solidFill>
                  <a:sysClr val="windowText" lastClr="000000"/>
                </a:solidFill>
              </a:ln>
              <a:solidFill>
                <a:srgbClr val="CC00FF"/>
              </a:solidFill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91840" y="1381120"/>
            <a:ext cx="2525050" cy="7509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fa-IR" sz="4000" b="1" smtClean="0">
                <a:ln>
                  <a:solidFill>
                    <a:sysClr val="windowText" lastClr="000000"/>
                  </a:solidFill>
                </a:ln>
                <a:solidFill>
                  <a:srgbClr val="FF9900"/>
                </a:solidFill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مرور قواعد عربی</a:t>
            </a:r>
            <a:endParaRPr lang="en-US" sz="4000">
              <a:ln>
                <a:solidFill>
                  <a:sysClr val="windowText" lastClr="000000"/>
                </a:solidFill>
              </a:ln>
              <a:solidFill>
                <a:srgbClr val="FF9900"/>
              </a:solidFill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31504" y="1893979"/>
            <a:ext cx="1758815" cy="48750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fa-IR" sz="2400" b="1" smtClean="0">
                <a:ln>
                  <a:solidFill>
                    <a:sysClr val="windowText" lastClr="000000"/>
                  </a:solidFill>
                </a:ln>
                <a:solidFill>
                  <a:srgbClr val="FF9900"/>
                </a:solidFill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هفتم، هشتم و نهم</a:t>
            </a:r>
            <a:endParaRPr lang="en-US" sz="2400">
              <a:ln>
                <a:solidFill>
                  <a:sysClr val="windowText" lastClr="000000"/>
                </a:solidFill>
              </a:ln>
              <a:solidFill>
                <a:srgbClr val="FF9900"/>
              </a:solidFill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587990" y="0"/>
            <a:ext cx="2522764" cy="691669"/>
            <a:chOff x="6523264" y="1003170"/>
            <a:chExt cx="2522764" cy="1048461"/>
          </a:xfrm>
        </p:grpSpPr>
        <p:sp>
          <p:nvSpPr>
            <p:cNvPr id="12" name="Rectangle 11"/>
            <p:cNvSpPr/>
            <p:nvPr/>
          </p:nvSpPr>
          <p:spPr>
            <a:xfrm>
              <a:off x="6523264" y="1061357"/>
              <a:ext cx="2522764" cy="990274"/>
            </a:xfrm>
            <a:prstGeom prst="rect">
              <a:avLst/>
            </a:prstGeom>
            <a:solidFill>
              <a:srgbClr val="9966FF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524567" y="1003170"/>
              <a:ext cx="1337226" cy="938719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3200" b="1" smtClean="0">
                  <a:latin typeface="Adobe Arabic" pitchFamily="18" charset="-78"/>
                  <a:ea typeface="Calibri" panose="020F0502020204030204" pitchFamily="34" charset="0"/>
                  <a:cs typeface="Adobe Arabic" pitchFamily="18" charset="-78"/>
                </a:rPr>
                <a:t>عربی دهم</a:t>
              </a:r>
              <a:endParaRPr lang="en-US" sz="3200">
                <a:effectLst/>
                <a:latin typeface="Adobe Arabic" pitchFamily="18" charset="-78"/>
                <a:ea typeface="Calibri" panose="020F0502020204030204" pitchFamily="34" charset="0"/>
                <a:cs typeface="Adobe Arabic" pitchFamily="18" charset="-78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624105" y="4332936"/>
            <a:ext cx="1649185" cy="628654"/>
            <a:chOff x="1706336" y="3339190"/>
            <a:chExt cx="1649185" cy="628654"/>
          </a:xfrm>
        </p:grpSpPr>
        <p:sp>
          <p:nvSpPr>
            <p:cNvPr id="10" name="Rectangle 9"/>
            <p:cNvSpPr/>
            <p:nvPr/>
          </p:nvSpPr>
          <p:spPr>
            <a:xfrm>
              <a:off x="1706336" y="3453494"/>
              <a:ext cx="1649185" cy="514350"/>
            </a:xfrm>
            <a:prstGeom prst="rect">
              <a:avLst/>
            </a:prstGeom>
            <a:solidFill>
              <a:srgbClr val="9966FF"/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917189" y="3339190"/>
              <a:ext cx="1168911" cy="61927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3200" b="1" smtClean="0">
                  <a:ln>
                    <a:solidFill>
                      <a:sysClr val="windowText" lastClr="000000"/>
                    </a:solidFill>
                  </a:ln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پایۀ دهم</a:t>
              </a:r>
              <a:endParaRPr lang="en-US" sz="3200">
                <a:ln>
                  <a:solidFill>
                    <a:sysClr val="windowText" lastClr="000000"/>
                  </a:solidFill>
                </a:ln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</p:txBody>
        </p:sp>
      </p:grpSp>
      <p:sp>
        <p:nvSpPr>
          <p:cNvPr id="9" name="Slide Number Placeholder 12"/>
          <p:cNvSpPr>
            <a:spLocks noGrp="1"/>
          </p:cNvSpPr>
          <p:nvPr/>
        </p:nvSpPr>
        <p:spPr>
          <a:xfrm>
            <a:off x="6530840" y="4744928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858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9CB5D0A-50E9-449C-BF28-8A06D8BCE3D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39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8326" y="1101424"/>
            <a:ext cx="4572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KFGQPC Uthman Taha Naskh" panose="020000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)طولُ قامَةِ الزَّرافَةِ سِتَّةُ أَمتارٍ!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KFGQPC Uthman Taha Naskh" panose="020000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)هُم وَجَدوا مِفتاحَهُم!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KFGQPC Uthman Taha Naskh" panose="020000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)اَلفُستانُ ذاتُ الْأَلْوانِ المُختَلِفَةِ!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KFGQPC Uthman Taha Naskh" panose="020000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)ذَهَبَ إِخواني إلَی النَّجَفِ الْأَشرَفِ!</a:t>
            </a:r>
            <a:endParaRPr lang="en-US" sz="32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109247" y="293204"/>
            <a:ext cx="6933308" cy="685124"/>
            <a:chOff x="2109247" y="293204"/>
            <a:chExt cx="6933308" cy="685124"/>
          </a:xfrm>
        </p:grpSpPr>
        <p:sp>
          <p:nvSpPr>
            <p:cNvPr id="3" name="Rectangle 2"/>
            <p:cNvSpPr/>
            <p:nvPr/>
          </p:nvSpPr>
          <p:spPr>
            <a:xfrm>
              <a:off x="2109247" y="293204"/>
              <a:ext cx="6933308" cy="6851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3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</a:t>
              </a:r>
              <a:r>
                <a:rPr lang="fa-IR" sz="3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-عَیِّن ما لَیسَ فیها جَمعُ التَّکسیرِ (جمع مکسّر):</a:t>
              </a:r>
              <a:endParaRPr lang="en-US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" name="Straight Connector 4"/>
            <p:cNvCxnSpPr/>
            <p:nvPr/>
          </p:nvCxnSpPr>
          <p:spPr>
            <a:xfrm>
              <a:off x="6903309" y="978328"/>
              <a:ext cx="5766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7392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3082" y="1736318"/>
            <a:ext cx="8690918" cy="2123658"/>
            <a:chOff x="453082" y="1686890"/>
            <a:chExt cx="8690918" cy="2123658"/>
          </a:xfrm>
        </p:grpSpPr>
        <p:sp>
          <p:nvSpPr>
            <p:cNvPr id="4" name="Rounded Rectangle 3"/>
            <p:cNvSpPr/>
            <p:nvPr/>
          </p:nvSpPr>
          <p:spPr>
            <a:xfrm>
              <a:off x="667265" y="2010033"/>
              <a:ext cx="1013254" cy="169699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Rectangle 1"/>
            <p:cNvSpPr/>
            <p:nvPr/>
          </p:nvSpPr>
          <p:spPr>
            <a:xfrm>
              <a:off x="453082" y="1686890"/>
              <a:ext cx="8690918" cy="212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rtl="1">
                <a:spcAft>
                  <a:spcPts val="800"/>
                </a:spcAft>
              </a:pP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B Nazanin" panose="00000400000000000000" pitchFamily="2" charset="-78"/>
                </a:rPr>
                <a:t>1</a:t>
              </a: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)زمین در اطراف خورشید چرخید و هر موجودی از حرارت و نورش بهره می برد!</a:t>
              </a:r>
              <a:endParaRPr lang="en-US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just" rtl="1">
                <a:spcAft>
                  <a:spcPts val="800"/>
                </a:spcAft>
              </a:pP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B Nazanin" panose="00000400000000000000" pitchFamily="2" charset="-78"/>
                </a:rPr>
                <a:t>2</a:t>
              </a: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)خورشید دراطراف زمین می چرخد و همۀ موجودات از نور و حرارت آن بهره می برند!</a:t>
              </a:r>
              <a:endParaRPr lang="en-US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just" rtl="1">
                <a:spcAft>
                  <a:spcPts val="800"/>
                </a:spcAft>
              </a:pP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B Nazanin" panose="00000400000000000000" pitchFamily="2" charset="-78"/>
                </a:rPr>
                <a:t>3</a:t>
              </a: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)زمین پیرامون خورشید می چرخد و همۀ موجودات از حرارت آن و نورش بهره می برند!</a:t>
              </a:r>
              <a:endParaRPr lang="en-US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just" rtl="1">
                <a:spcAft>
                  <a:spcPts val="800"/>
                </a:spcAft>
              </a:pP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B Nazanin" panose="00000400000000000000" pitchFamily="2" charset="-78"/>
                </a:rPr>
                <a:t>4</a:t>
              </a:r>
              <a:r>
                <a:rPr lang="fa-IR" sz="28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)خورشید پیرامون زمین چرخید و موجودات همه شان از نور و حرارتشان بهره می برند!</a:t>
              </a:r>
              <a:endParaRPr lang="en-US" sz="2800" b="1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304800" y="66641"/>
            <a:ext cx="877329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-«تَدُورُ الْأَرضُ حَولَ الشَّمسِ وَ یَنتَفِعُ کُلُّ الْمَوجوداتِ بِحَرارَتِها وَ نورِها!»: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90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8534" y="1422699"/>
            <a:ext cx="6767384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)کارمند از زیارت کنندگان می خواهد که وارد فرودگاه شوند!</a:t>
            </a:r>
            <a:endParaRPr lang="en-US" sz="32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)کارمند از زیارت کنندگان خواست که داخل فرودگاه شوند!</a:t>
            </a:r>
            <a:endParaRPr lang="en-US" sz="32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)کارمند از زائران می خواست که وارد فرودگاه شوند!</a:t>
            </a:r>
            <a:endParaRPr lang="en-US" sz="32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)کارمند از زائر می خواست که از فرودگاه داخل شود!</a:t>
            </a:r>
            <a:endParaRPr lang="en-US" sz="3200" b="1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6231" y="424096"/>
            <a:ext cx="7989687" cy="6521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4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4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-«کانَ الْمُوَظَّفُ یَطْلُبُ مِنَ الزّائرینَ أَنْ یَدخُلوا في الْمَطارِ!»:</a:t>
            </a:r>
            <a:endParaRPr lang="en-US" sz="34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63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10067" y="1403021"/>
            <a:ext cx="9096160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)برای چه دانش آموزان در کارگاه آزمایش می کنند ولی نتیجه نگرفتند؟!</a:t>
            </a:r>
            <a:endParaRPr lang="en-US" sz="32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)چرا دانش آموزان در آزمایشگاه آزمایش می کنند ولی به نتیجه نمی رسد؟!</a:t>
            </a:r>
            <a:endParaRPr lang="en-US" sz="32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)چرا دانش آموزان با آزمایشات در آزمایشگاه به نتیجه نمی رسد؟!</a:t>
            </a:r>
            <a:endParaRPr lang="en-US" sz="32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)برای چه آزمایش های این دانش آموزان به نتیجه نمی رسد؟!</a:t>
            </a:r>
            <a:endParaRPr lang="en-US" sz="3200" b="1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9234" y="411966"/>
            <a:ext cx="8436926" cy="6192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-«لِماذا تَخْتَبِرُ الطّالِباتُ فِي الْمُختَبَرِ وَلکِنْ لا یَصِلْنَ إلَی النَّتیجَةِ؟!»: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578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774357" y="1159133"/>
            <a:ext cx="8369643" cy="2708434"/>
            <a:chOff x="774357" y="1183847"/>
            <a:chExt cx="8369643" cy="2708434"/>
          </a:xfrm>
        </p:grpSpPr>
        <p:sp>
          <p:nvSpPr>
            <p:cNvPr id="4" name="Rounded Rectangle 3"/>
            <p:cNvSpPr/>
            <p:nvPr/>
          </p:nvSpPr>
          <p:spPr>
            <a:xfrm>
              <a:off x="963827" y="3262184"/>
              <a:ext cx="1103870" cy="56017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Rectangle 1"/>
            <p:cNvSpPr/>
            <p:nvPr/>
          </p:nvSpPr>
          <p:spPr>
            <a:xfrm>
              <a:off x="774357" y="1183847"/>
              <a:ext cx="8369643" cy="27084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rtl="1">
                <a:spcAft>
                  <a:spcPts val="800"/>
                </a:spcAft>
              </a:pP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</a:t>
              </a: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)ما نَجَحَ فَریقُنا في کُرَةِ الْقَدَمِ!: </a:t>
              </a:r>
              <a:r>
                <a:rPr lang="fa-IR" sz="30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تیم ما در فوتبال موفّق نشد!</a:t>
              </a:r>
              <a:endParaRPr lang="en-US" sz="30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r" rtl="1">
                <a:spcAft>
                  <a:spcPts val="800"/>
                </a:spcAft>
              </a:pP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2</a:t>
              </a: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)کانَ الطُّلّابُ یَبْحَثونَ في الْإنتِرنِت عَنِ الجِبالِ!: </a:t>
              </a:r>
              <a:r>
                <a:rPr lang="fa-IR" sz="30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دانش آموزان در اینترنت دربارۀ کوه ها پژوهش می کنند!</a:t>
              </a:r>
              <a:endParaRPr lang="en-US" sz="30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r" rtl="1">
                <a:spcAft>
                  <a:spcPts val="800"/>
                </a:spcAft>
              </a:pP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3</a:t>
              </a: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)اُحِبُّ أَنْ أَدْرُسَ!:</a:t>
              </a:r>
              <a:r>
                <a:rPr lang="fa-IR" sz="30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دوست دارم که درس بخوانم!</a:t>
              </a:r>
              <a:endParaRPr lang="en-US" sz="30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r" rtl="1">
                <a:spcAft>
                  <a:spcPts val="800"/>
                </a:spcAft>
              </a:pP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4</a:t>
              </a:r>
              <a:r>
                <a:rPr lang="fa-IR" sz="3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)اِنّي ما وَجَدْتُ الْیَأْسَ في الْکِبارِ!:</a:t>
              </a:r>
              <a:r>
                <a:rPr lang="fa-IR" sz="30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به راستی من نا امیدی را در بزرگان نیافتم!</a:t>
              </a:r>
              <a:endParaRPr lang="en-US" sz="3000" b="1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421176" y="186112"/>
            <a:ext cx="2611613" cy="816827"/>
            <a:chOff x="6421176" y="186112"/>
            <a:chExt cx="2611613" cy="816827"/>
          </a:xfrm>
        </p:grpSpPr>
        <p:sp>
          <p:nvSpPr>
            <p:cNvPr id="3" name="Rectangle 2"/>
            <p:cNvSpPr/>
            <p:nvPr/>
          </p:nvSpPr>
          <p:spPr>
            <a:xfrm>
              <a:off x="6421176" y="186112"/>
              <a:ext cx="2611613" cy="8168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44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5</a:t>
              </a:r>
              <a:r>
                <a:rPr lang="en-US" sz="44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</a:t>
              </a:r>
              <a:r>
                <a:rPr lang="fa-IR" sz="44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عَیَّنِ الْخَطَأَ:</a:t>
              </a:r>
              <a:endParaRPr lang="en-US" sz="44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6" name="Straight Connector 5"/>
            <p:cNvCxnSpPr/>
            <p:nvPr/>
          </p:nvCxnSpPr>
          <p:spPr>
            <a:xfrm flipV="1">
              <a:off x="6713839" y="881448"/>
              <a:ext cx="815545" cy="626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6043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494148"/>
            <a:ext cx="8610600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)أُحصُدِ الزّرعَ و لا تَبتَعِدْ مِن فعله!: </a:t>
            </a:r>
            <a:r>
              <a:rPr lang="fa-IR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کشت را درو کن و از انجامش دور نشو!</a:t>
            </a:r>
            <a:endParaRPr lang="en-US" sz="28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)کانَ الرّجالُ یَعملونَ لِهدوء اُسرتهم!: </a:t>
            </a:r>
            <a:r>
              <a:rPr lang="fa-IR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مردان برای آرامش خانواده شان کار می کردند!</a:t>
            </a:r>
            <a:endParaRPr lang="en-US" sz="28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5933" y="2611120"/>
            <a:ext cx="8238067" cy="157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)أُشجِّعُ أخي الصّغیرَ في الملعَبِ</a:t>
            </a:r>
            <a:r>
              <a:rPr lang="fa-IR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!: برادر کوچکم را در ورزشگاه تشویق می کنم!</a:t>
            </a:r>
            <a:endParaRPr lang="en-US" sz="28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)ساعَدتُ أحَدَ أصدقائي في أداءِ واجباتِه الدِّراسیَّةِ!: </a:t>
            </a:r>
            <a:r>
              <a:rPr lang="fa-IR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به یکی از دوستانم در </a:t>
            </a:r>
            <a:br>
              <a:rPr lang="fa-IR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</a:br>
            <a:r>
              <a:rPr lang="fa-IR" sz="28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به جا آوردن تکالیف درسی کمک کردم!</a:t>
            </a:r>
            <a:endParaRPr lang="en-US" sz="2800" b="1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577811" y="340799"/>
            <a:ext cx="2456122" cy="750975"/>
            <a:chOff x="6577811" y="340799"/>
            <a:chExt cx="2456122" cy="750975"/>
          </a:xfrm>
        </p:grpSpPr>
        <p:sp>
          <p:nvSpPr>
            <p:cNvPr id="3" name="Rectangle 2"/>
            <p:cNvSpPr/>
            <p:nvPr/>
          </p:nvSpPr>
          <p:spPr>
            <a:xfrm>
              <a:off x="6577811" y="340799"/>
              <a:ext cx="2456122" cy="7509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6</a:t>
              </a: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-عَیِّن الْخَطَأَ:</a:t>
              </a:r>
              <a:endParaRPr lang="en-US" sz="4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" name="Straight Connector 4"/>
            <p:cNvCxnSpPr/>
            <p:nvPr/>
          </p:nvCxnSpPr>
          <p:spPr>
            <a:xfrm flipV="1">
              <a:off x="6820931" y="1013254"/>
              <a:ext cx="774356" cy="626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16955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1405" y="1189492"/>
            <a:ext cx="8346990" cy="13952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</a:pP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)«هوَ الَّذي خَلَقَ السَّماواتِ وَ الأرضَ في سِتّة أیّامٍ»: </a:t>
            </a:r>
            <a:r>
              <a:rPr lang="fa-IR" sz="26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او کسی است که آسمان ها  و زمین را در شش روز آفرید.</a:t>
            </a:r>
            <a:endParaRPr lang="en-US" sz="26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  <a:p>
            <a:pPr algn="r" rtl="1">
              <a:spcAft>
                <a:spcPts val="800"/>
              </a:spcAft>
            </a:pP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)« و لَقَد آتَینا موسی تِسعَ آیاتٍ بَیّناتٍ»: </a:t>
            </a:r>
            <a:r>
              <a:rPr lang="fa-IR" sz="26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و حقیقتاً نُه نشانۀ آشکار به موسیٰ بخشیدیم.</a:t>
            </a:r>
            <a:endParaRPr lang="en-US" sz="2600" b="1" smtClean="0">
              <a:effectLst/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37967" y="2642411"/>
            <a:ext cx="8050428" cy="1795363"/>
            <a:chOff x="1037967" y="2642411"/>
            <a:chExt cx="8050428" cy="1795363"/>
          </a:xfrm>
        </p:grpSpPr>
        <p:sp>
          <p:nvSpPr>
            <p:cNvPr id="5" name="Rectangle 4"/>
            <p:cNvSpPr/>
            <p:nvPr/>
          </p:nvSpPr>
          <p:spPr>
            <a:xfrm>
              <a:off x="1037967" y="3311611"/>
              <a:ext cx="1754660" cy="6260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1037967" y="2642411"/>
              <a:ext cx="8050428" cy="17953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rtl="1">
                <a:spcAft>
                  <a:spcPts val="800"/>
                </a:spcAft>
              </a:pPr>
              <a:r>
                <a:rPr lang="fa-IR" sz="2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3</a:t>
              </a:r>
              <a:r>
                <a:rPr lang="fa-IR" sz="2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) أهدیتُ الْکتابَ الْعاشِرَ إلَی مَکتَبةِ الْمَدرسةِ!: </a:t>
              </a:r>
              <a:r>
                <a:rPr lang="fa-IR" sz="26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ده کتاب به کتابخانۀ مدرسه هدیه کردم!</a:t>
              </a:r>
              <a:endParaRPr lang="en-US" sz="26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  <a:p>
              <a:pPr algn="just" rtl="1">
                <a:spcAft>
                  <a:spcPts val="800"/>
                </a:spcAft>
              </a:pPr>
              <a:r>
                <a:rPr lang="fa-IR" sz="2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4</a:t>
              </a:r>
              <a:r>
                <a:rPr lang="fa-IR" sz="2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)«إنّ عِدَّةَ الشُّهورِ عِندَ اللهِ أثْنا عَشَرَ شَهراً!: </a:t>
              </a:r>
              <a:r>
                <a:rPr lang="fa-IR" sz="2600" b="1" smtClean="0">
                  <a:effectLst/>
                  <a:latin typeface="Adobe Arabic" panose="02040503050201020203" pitchFamily="18" charset="-78"/>
                  <a:ea typeface="Calibri" panose="020F0502020204030204" pitchFamily="34" charset="0"/>
                  <a:cs typeface="Adobe Arabic" panose="02040503050201020203" pitchFamily="18" charset="-78"/>
                </a:rPr>
                <a:t>همانا تعداد ماه ها نزد خداوند دوازده ماه است.</a:t>
              </a:r>
              <a:endParaRPr lang="en-US" sz="2600" b="1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8843" y="380852"/>
            <a:ext cx="2579552" cy="750975"/>
            <a:chOff x="6508843" y="380852"/>
            <a:chExt cx="2579552" cy="750975"/>
          </a:xfrm>
        </p:grpSpPr>
        <p:sp>
          <p:nvSpPr>
            <p:cNvPr id="3" name="Rectangle 2"/>
            <p:cNvSpPr/>
            <p:nvPr/>
          </p:nvSpPr>
          <p:spPr>
            <a:xfrm>
              <a:off x="6508843" y="380852"/>
              <a:ext cx="2579552" cy="7509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7</a:t>
              </a: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 عَیِّن الْخَطَأَ:</a:t>
              </a:r>
              <a:endParaRPr lang="en-US" sz="4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 flipV="1">
              <a:off x="6820931" y="1013254"/>
              <a:ext cx="774356" cy="626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27844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8086" y="1307880"/>
            <a:ext cx="5737653" cy="2931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)عالم بی عمل به چه ماند؟به زنبور بی عسل!</a:t>
            </a:r>
            <a:endParaRPr lang="en-US" sz="28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)اَلکَلامُ قَلیلُهُ یَنفَعُ وَ کَثیرُهُ قاتِلٌ!</a:t>
            </a:r>
            <a:endParaRPr lang="en-US" sz="28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)قَوْلُ «لا أَعلَمُ » نِصْفُ الْعِلْمِ!</a:t>
            </a:r>
            <a:endParaRPr lang="en-US" sz="28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28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)ما تَفعَلوا مِنْ خَیرٍ یَعلَمْه اللهُ!</a:t>
            </a:r>
            <a:endParaRPr lang="en-US" sz="28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4244" y="466198"/>
            <a:ext cx="8239756" cy="5863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8</a:t>
            </a:r>
            <a:r>
              <a:rPr lang="fa-IR" sz="3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 عَیِّن الصّحیحَ لِلْمَفهومِ في حدیثَ «اَلْعالِمُ بِلاعَمَلٍ کالشَّجَرِ بِلاثَمَرٍ»:</a:t>
            </a:r>
            <a:endParaRPr lang="en-US" sz="30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971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85806" y="1208516"/>
            <a:ext cx="4572000" cy="36548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)أَصوات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)أَوقات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)صَدقات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)أَبیات</a:t>
            </a:r>
            <a:endParaRPr lang="en-US" sz="36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3535" y="382446"/>
            <a:ext cx="7874271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4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9</a:t>
            </a:r>
            <a:r>
              <a:rPr lang="fa-IR" sz="4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 عَیِّنِ الْجَمعَ السّالمِ للْمُؤَنَّثِ (جمع مؤنّث سالم):</a:t>
            </a:r>
            <a:endParaRPr lang="en-US" sz="40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214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83957" y="1084949"/>
            <a:ext cx="769002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)کَم کتاباً في حَقیبَتِ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dobe Arabic" panose="02040503050201020203" pitchFamily="18" charset="-78"/>
              </a:rPr>
              <a:t>ك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َ؟ لَیْسَ أَحَدُ الْکُتُبِ في حَقیبَتي!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)ماذا تَعمَلُ قَبلَ طُلوعِ الشَّمسِ؟ أقومُ لِلصَّلاةِ!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)ماذا تأکُلون في الظُّهر؟ أَکَلْنَا الْغَداءَ!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)ما هوَ لَونُ الْغرابِ؟ لَونُ الْغرابِ أبیضُ!</a:t>
            </a:r>
            <a:endParaRPr lang="en-US" sz="32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4865" y="252015"/>
            <a:ext cx="8549135" cy="6851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10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-عَیِّن الصَّحیحَ عَنِ السُّؤال وَ الْجَوابِ في الْمَعنَی أَوِ الْقَواعِدِ: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21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6624" y="1165954"/>
            <a:ext cx="73914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)أَینَ مَدرَسَتُکم؟مَدرَسَتُنا في شارعِ بُهاران!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)هَل والِدُ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KFGQPC Uthman Taha Naskh" panose="02000000000000000000" pitchFamily="2" charset="-78"/>
              </a:rPr>
              <a:t>ك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َ طهرانيٌّ؟ لا، هوَ أَهوازيٌّ!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)مَتَی تَبدَأُ أنتَ الدَّراسَةَ؟ أَنا أَبدأُ  الْیَومَ الْآتي!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)مَنْ هٰؤلاءِ اللّٰاعِبونَ؟ أنتُم مِنْ فَریقِنا!</a:t>
            </a:r>
            <a:endParaRPr lang="en-US" sz="32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619922" y="372836"/>
            <a:ext cx="7356502" cy="696879"/>
            <a:chOff x="1619922" y="372836"/>
            <a:chExt cx="7356502" cy="696879"/>
          </a:xfrm>
        </p:grpSpPr>
        <p:sp>
          <p:nvSpPr>
            <p:cNvPr id="3" name="Rectangle 2"/>
            <p:cNvSpPr/>
            <p:nvPr/>
          </p:nvSpPr>
          <p:spPr>
            <a:xfrm>
              <a:off x="1619922" y="372836"/>
              <a:ext cx="7356502" cy="6851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3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11</a:t>
              </a:r>
              <a:r>
                <a:rPr lang="fa-IR" sz="3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 عَیِّن الضَّمیرَ غَیرَ الْمناسبِ عَنْ جَوابِ السُّؤالاتِ:</a:t>
              </a:r>
              <a:endParaRPr lang="en-US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942702" y="1069715"/>
              <a:ext cx="145809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37159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1837" y="1192040"/>
            <a:ext cx="6804997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)لا یَنظُرُ: مضارع منفی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)سَوفَ نَنْظُرُ: مستقبل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)کانوا یَنظُرون: معادل ماضی استمراری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)أَنظُرُ: ماضی</a:t>
            </a:r>
            <a:endParaRPr lang="en-US" sz="32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619735" y="334393"/>
            <a:ext cx="5327099" cy="750975"/>
            <a:chOff x="3619735" y="334393"/>
            <a:chExt cx="5327099" cy="750975"/>
          </a:xfrm>
        </p:grpSpPr>
        <p:sp>
          <p:nvSpPr>
            <p:cNvPr id="3" name="Rectangle 2"/>
            <p:cNvSpPr/>
            <p:nvPr/>
          </p:nvSpPr>
          <p:spPr>
            <a:xfrm>
              <a:off x="3619735" y="334393"/>
              <a:ext cx="5327099" cy="7509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12</a:t>
              </a: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 عَیِّنِ الخَطَأَ عَنْ نَوعِ الأفعالِ:</a:t>
              </a:r>
              <a:endParaRPr lang="en-US" sz="4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6433753" y="988541"/>
              <a:ext cx="774356" cy="626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04990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5152" y="1150851"/>
            <a:ext cx="4572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)أنتُنَّ سَتَکْتُبنَ دروسَکُنَّ!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)ما بَحَثْتُم عَن أَصدِقائِکُم!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)اِجْعَلي کِتابَ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KFGQPC Uthman Taha Naskh" panose="02000000000000000000" pitchFamily="2" charset="-78"/>
              </a:rPr>
              <a:t>ك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ِ في مَحفَظَتِ</a:t>
            </a:r>
            <a:r>
              <a:rPr lang="fa-IR" sz="32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KFGQPC Uthman Taha Naskh" panose="02000000000000000000" pitchFamily="2" charset="-78"/>
              </a:rPr>
              <a:t>ك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ِ؟</a:t>
            </a:r>
            <a:endParaRPr lang="en-US" sz="32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2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)اُرسُموا عَقارِبَ السّاعاتِ!</a:t>
            </a:r>
            <a:endParaRPr lang="en-US" sz="32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52435" y="268490"/>
            <a:ext cx="3414717" cy="6851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13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-عَیِّنِ الْفِعلَ الْماضيَ: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039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3538" y="2985537"/>
            <a:ext cx="7723480" cy="1051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)رَبّنا أعلَمُ أنّ</a:t>
            </a:r>
            <a:r>
              <a:rPr lang="fa-IR" sz="2600" b="1" smtClean="0">
                <a:effectLst/>
                <a:latin typeface="Adobe Arabic" panose="02040503050201020203" pitchFamily="18" charset="-78"/>
                <a:ea typeface="Calibri" panose="020F0502020204030204" pitchFamily="34" charset="0"/>
                <a:cs typeface="KFGQPC Uthman Taha Naskh" panose="02000000000000000000" pitchFamily="2" charset="-78"/>
              </a:rPr>
              <a:t>ك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َ ما خَلَقَتَ السَّماواتِ والْأرضَ عَبَثاً! (فعل ماضی، فعل نفی)</a:t>
            </a:r>
            <a:endParaRPr lang="en-US" sz="2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)أُنظُرْ إلَی اللَّیلِ فَتَجِدُ فیهِ السُّکونَ!(فعل امر،فعل مضارع)</a:t>
            </a:r>
            <a:endParaRPr lang="en-US" sz="26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7308" y="1078092"/>
            <a:ext cx="8259710" cy="1907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)لا نأکُلُ العَشاءَ في الصَّباحِ لِأَنَّنا لا نَستَطیعُ أنْ نَعمَلَ جَیِّداً!(فعل نفی، فعل نفی، فعل مضارع)</a:t>
            </a:r>
            <a:endParaRPr lang="en-US" sz="2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2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)لِمَ لا تَتَفَکَّرونَ في خَلْقِ السَّماواتِ و لا تَشکُرونَ خالِقَها!(فعل مضارع منفی، فعل مضارع منفی)</a:t>
            </a:r>
            <a:endParaRPr lang="en-US" sz="2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801107" y="276728"/>
            <a:ext cx="4265911" cy="685124"/>
            <a:chOff x="4801107" y="276728"/>
            <a:chExt cx="4265911" cy="685124"/>
          </a:xfrm>
        </p:grpSpPr>
        <p:sp>
          <p:nvSpPr>
            <p:cNvPr id="3" name="Rectangle 2"/>
            <p:cNvSpPr/>
            <p:nvPr/>
          </p:nvSpPr>
          <p:spPr>
            <a:xfrm>
              <a:off x="4801107" y="276728"/>
              <a:ext cx="4265911" cy="6851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3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14</a:t>
              </a:r>
              <a:r>
                <a:rPr lang="fa-IR" sz="36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-ما هوَ الْخَطأُ عَنِ الْأفعالِ؟</a:t>
              </a:r>
              <a:endParaRPr lang="en-US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" name="Straight Connector 4"/>
            <p:cNvCxnSpPr/>
            <p:nvPr/>
          </p:nvCxnSpPr>
          <p:spPr>
            <a:xfrm>
              <a:off x="6804456" y="879474"/>
              <a:ext cx="617836" cy="197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76444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34911" y="1101793"/>
            <a:ext cx="4572000" cy="36548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)أَنتُم تَنصُرینَ أصدِقائَکُم!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)هم یَنصُرونَ أصدِقائَهم!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)أَنا أَنصُرُ أَصدِقائي!</a:t>
            </a:r>
            <a:endParaRPr lang="en-US" sz="36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6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)أَنتُنَّ تَنصُرْنَ صَدیقاتِکُنَّ!</a:t>
            </a:r>
            <a:endParaRPr lang="en-US" sz="36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113169" y="284966"/>
            <a:ext cx="2893742" cy="816827"/>
            <a:chOff x="6113169" y="284966"/>
            <a:chExt cx="2893742" cy="816827"/>
          </a:xfrm>
        </p:grpSpPr>
        <p:sp>
          <p:nvSpPr>
            <p:cNvPr id="3" name="Rectangle 2"/>
            <p:cNvSpPr/>
            <p:nvPr/>
          </p:nvSpPr>
          <p:spPr>
            <a:xfrm>
              <a:off x="6113169" y="284966"/>
              <a:ext cx="2893742" cy="8168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44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15</a:t>
              </a:r>
              <a:r>
                <a:rPr lang="fa-IR" sz="44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-عَیِّنِ الخَطَأَ:</a:t>
              </a:r>
              <a:endParaRPr lang="en-US" sz="44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6417277" y="988540"/>
              <a:ext cx="774356" cy="626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70454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7038" y="1216754"/>
            <a:ext cx="7141845" cy="338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)في حَدیقتِنا وَردَةٌ جَمیلَةٌ!</a:t>
            </a:r>
            <a:endParaRPr lang="en-US" sz="33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)لَیسَ الْکاذِبُ فائزاً یَومَ الْقِیامَةِ!</a:t>
            </a:r>
            <a:endParaRPr lang="en-US" sz="33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</a:t>
            </a: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)اَلْکَلامُ قَلیلُهُ نافِعٌ!</a:t>
            </a:r>
            <a:endParaRPr lang="en-US" sz="3300" b="1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</a:t>
            </a:r>
            <a:r>
              <a:rPr lang="fa-IR" sz="33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KFGQPC Uthman Taha Naskh" panose="02000000000000000000" pitchFamily="2" charset="-78"/>
              </a:rPr>
              <a:t>)وَجَدْتٌ کِتاباً مُفیداً في الْمَکتَبَةِ!</a:t>
            </a:r>
            <a:endParaRPr lang="en-US" sz="3300" b="1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75757" y="284965"/>
            <a:ext cx="7903126" cy="750975"/>
            <a:chOff x="1075757" y="284965"/>
            <a:chExt cx="7903126" cy="750975"/>
          </a:xfrm>
        </p:grpSpPr>
        <p:sp>
          <p:nvSpPr>
            <p:cNvPr id="3" name="Rectangle 2"/>
            <p:cNvSpPr/>
            <p:nvPr/>
          </p:nvSpPr>
          <p:spPr>
            <a:xfrm>
              <a:off x="1075757" y="284965"/>
              <a:ext cx="7903126" cy="7509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07000"/>
                </a:lnSpc>
                <a:spcAft>
                  <a:spcPts val="800"/>
                </a:spcAft>
              </a:pP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B Nazanin" panose="00000400000000000000" pitchFamily="2" charset="-78"/>
                </a:rPr>
                <a:t>16</a:t>
              </a:r>
              <a:r>
                <a:rPr lang="fa-IR" sz="4000" b="1" smtClean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KFGQPC Uthman Taha Naskh" panose="02000000000000000000" pitchFamily="2" charset="-78"/>
                </a:rPr>
                <a:t>-عَیِّنِ الْعِبارَةَ الَّتي فیها صِفةٌ وَ مُضافٌ ألَیه مَعاً:</a:t>
              </a:r>
              <a:endParaRPr lang="en-US" sz="4000" b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1351007" y="920610"/>
              <a:ext cx="486031" cy="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8317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24644" y="-167225"/>
            <a:ext cx="2188420" cy="336906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fa-IR" sz="19900" smtClean="0">
                <a:ln>
                  <a:solidFill>
                    <a:sysClr val="windowText" lastClr="000000"/>
                  </a:solidFill>
                </a:ln>
                <a:solidFill>
                  <a:srgbClr val="9966FF"/>
                </a:solidFill>
                <a:effectLst>
                  <a:glow rad="228600">
                    <a:srgbClr val="CC66FF">
                      <a:alpha val="40000"/>
                    </a:srgbClr>
                  </a:glow>
                </a:effectLst>
                <a:latin typeface="IranNastaliq" pitchFamily="18" charset="0"/>
                <a:ea typeface="Calibri" panose="020F0502020204030204" pitchFamily="34" charset="0"/>
                <a:cs typeface="IranNastaliq" pitchFamily="18" charset="0"/>
              </a:rPr>
              <a:t>پایان</a:t>
            </a:r>
            <a:endParaRPr lang="en-US" sz="19900">
              <a:ln>
                <a:solidFill>
                  <a:sysClr val="windowText" lastClr="000000"/>
                </a:solidFill>
              </a:ln>
              <a:solidFill>
                <a:srgbClr val="9966FF"/>
              </a:solidFill>
              <a:effectLst>
                <a:glow rad="228600">
                  <a:srgbClr val="CC66FF">
                    <a:alpha val="40000"/>
                  </a:srgbClr>
                </a:glow>
              </a:effectLst>
              <a:latin typeface="IranNastaliq" pitchFamily="18" charset="0"/>
              <a:ea typeface="Calibri" panose="020F0502020204030204" pitchFamily="34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715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779</Words>
  <Application>Microsoft Office PowerPoint</Application>
  <PresentationFormat>On-screen Show (16:9)</PresentationFormat>
  <Paragraphs>87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Adobe Arabic</vt:lpstr>
      <vt:lpstr>Arial</vt:lpstr>
      <vt:lpstr>B Nazanin</vt:lpstr>
      <vt:lpstr>Calibri</vt:lpstr>
      <vt:lpstr>Calibri Light</vt:lpstr>
      <vt:lpstr>IranNastaliq</vt:lpstr>
      <vt:lpstr>KFGQPC Uthman Taha Naskh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kh-norouzi</dc:creator>
  <cp:lastModifiedBy>kh-norouzi</cp:lastModifiedBy>
  <cp:revision>8</cp:revision>
  <dcterms:created xsi:type="dcterms:W3CDTF">2018-05-22T09:56:54Z</dcterms:created>
  <dcterms:modified xsi:type="dcterms:W3CDTF">2018-05-22T10:56:23Z</dcterms:modified>
</cp:coreProperties>
</file>